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9" r:id="rId2"/>
    <p:sldId id="266" r:id="rId3"/>
    <p:sldId id="258" r:id="rId4"/>
    <p:sldId id="265" r:id="rId5"/>
    <p:sldId id="263" r:id="rId6"/>
    <p:sldId id="257" r:id="rId7"/>
    <p:sldId id="262" r:id="rId8"/>
  </p:sldIdLst>
  <p:sldSz cx="12192000" cy="6858000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BB1A3-A232-47DB-87A2-F5E7B1B06E16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725ED-EEDD-4491-BBD3-10A621B67E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9550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0C7567-E0B7-45A1-A793-7C12A1D45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8755224-28FA-4BBF-9034-41242B2BC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F94A17-5131-49FA-92EC-0322C9C43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E6B-00B1-450E-AD70-5BF748CE556B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67BA82-7C23-4E45-8558-5E4767A5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551CB01-84E5-47CC-823B-6806E8F34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5FD4-F49D-4DC6-9255-1DBFD63DB2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17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5A59AA3-E4AE-440C-8202-037609AE9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DD0D2B0-E315-4453-BEA9-9849B7D9B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32461B-F9DD-4F02-8904-036246F47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E6B-00B1-450E-AD70-5BF748CE556B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1083694-BA0C-4B5A-972F-34D2C86E6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11CFF11-E2F6-4903-89CB-94B3250C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5FD4-F49D-4DC6-9255-1DBFD63DB2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514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D82B14F-375F-4AC4-8103-5C4FAE9F27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C7F121A-8D2D-431C-9499-ADFBDE793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2779AE2-0E49-45CD-BE1A-3D6A354D5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E6B-00B1-450E-AD70-5BF748CE556B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7D0E32-1A24-4906-9BF9-B604900DB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9099C33-6BDB-4327-97B2-D49B2DCC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5FD4-F49D-4DC6-9255-1DBFD63DB2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134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3AEAB92-5870-4E64-887E-9766A6776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D88D5D8-24AE-4FE9-A19B-8C7FA9954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D0F4A7A-183F-444D-904A-DC907805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E6B-00B1-450E-AD70-5BF748CE556B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CC74297-6995-4CDB-890D-2FCA76135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799756F-403A-4EE7-9583-24571974D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5FD4-F49D-4DC6-9255-1DBFD63DB2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849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C83F77-A4D4-4D7E-B84A-5D9F1431D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5C2A0F7-1358-42CF-9B3A-7D9047F7C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A206A7A-745A-4E4F-B2C9-FA91B192D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E6B-00B1-450E-AD70-5BF748CE556B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77E8158-CE51-444A-AFB7-7CF2E97A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9733428-6704-47E8-A66D-4410F292C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5FD4-F49D-4DC6-9255-1DBFD63DB2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433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1D02A5-29CD-47A1-B4A5-3DD98763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5E4233C-A817-4A4F-B3F4-C075C677E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D8492EF-4B5D-4285-AB53-3CBD536FB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E8AF93C-BF3B-487C-85A1-767CB18EA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E6B-00B1-450E-AD70-5BF748CE556B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C9EDBE9-592B-48A9-8757-54402520F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36079D0-BD7D-4F33-99EF-D0A40E435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5FD4-F49D-4DC6-9255-1DBFD63DB2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792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934C9D-C0D6-4CB8-8CFA-ADF7C0951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91C5228-79F4-4E23-AF07-AD6C7CDEC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D6DEE63-2C6A-4F14-B2A9-7314AE5B3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15C9D5A-E885-498A-9028-D1B1810CF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8B4944C-2873-4807-98BE-5FBE565D10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18CC620-591F-41D8-AFE8-156205D98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E6B-00B1-450E-AD70-5BF748CE556B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EE79741-ABC9-4853-9096-F4D4E376E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21A13A1-B2B8-4B55-9BAD-A1B6727AE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5FD4-F49D-4DC6-9255-1DBFD63DB2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982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52FC9DE-03A4-4E13-A88B-6EAA0AF92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18F1E3C-F88D-4A90-AB06-40F285BF0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E6B-00B1-450E-AD70-5BF748CE556B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8003B9B-EF7C-4066-A500-7FA872776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461EB2-1DA5-4109-B4E1-E1B8EF75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5FD4-F49D-4DC6-9255-1DBFD63DB2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613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39553FF-7B93-49E7-B848-BB80F1EDA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E6B-00B1-450E-AD70-5BF748CE556B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3457E56-FEFF-43C2-B74F-4649E50D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0B41593-AA67-4746-B264-F6B093D19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5FD4-F49D-4DC6-9255-1DBFD63DB2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31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B0079D-30A0-4A7C-AF53-7D7B14C00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FA8859-79FC-4C2E-BC9A-393DDD464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71511FB-37A1-42FB-8146-04F874CD2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A8E4059-D8D6-4069-BD82-FDC37035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E6B-00B1-450E-AD70-5BF748CE556B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690C62-D32F-4998-ADB8-30B96DB1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09F4B81-F42D-429C-8740-A1640FDD1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5FD4-F49D-4DC6-9255-1DBFD63DB2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41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38CC50-6C01-4DE2-836A-B8D7B42CA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723474C-DBE6-4593-A6C7-28B39E11D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7CCFA8C-0CC6-4B97-9350-54C39F79E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7FD7D17-57CF-43F6-BDDC-FD7A721F6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7E6B-00B1-450E-AD70-5BF748CE556B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6C0FF54-0B86-45F4-8102-AF279C931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0E8E36-E57D-4310-AEBE-25F1290ED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5FD4-F49D-4DC6-9255-1DBFD63DB2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105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AACCAF5-EC8A-4279-A483-E6AFFADDC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BDDAAA6-C5E1-4B4E-92FA-6FBCCC824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34B1185-EA61-4A2D-9EDE-9A2BB43BE2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A7E6B-00B1-450E-AD70-5BF748CE556B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A19B6C6-C4A9-492C-8CF6-37B1CD49F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850D3B9-EAB9-40CB-90A6-FF340AC04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65FD4-F49D-4DC6-9255-1DBFD63DB2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324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7B25B0-C8E8-460C-A082-2C0BF967E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A4DCD92-7F35-4637-A54A-4DA3E2ACF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Sparse</a:t>
            </a:r>
            <a:r>
              <a:rPr lang="ko-KR" altLang="en-US" dirty="0" smtClean="0"/>
              <a:t>한 </a:t>
            </a:r>
            <a:r>
              <a:rPr lang="ko-KR" altLang="en-US" dirty="0" smtClean="0"/>
              <a:t>생성</a:t>
            </a:r>
            <a:r>
              <a:rPr lang="ko-KR" altLang="en-US" dirty="0" smtClean="0"/>
              <a:t> 모형 학습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FTRL </a:t>
            </a:r>
            <a:r>
              <a:rPr lang="ko-KR" altLang="en-US" dirty="0"/>
              <a:t>기반 최적화 </a:t>
            </a:r>
            <a:r>
              <a:rPr lang="ko-KR" altLang="en-US" dirty="0" smtClean="0"/>
              <a:t>방법을 </a:t>
            </a:r>
            <a:r>
              <a:rPr lang="ko-KR" altLang="en-US" dirty="0"/>
              <a:t>이용한 </a:t>
            </a:r>
            <a:r>
              <a:rPr lang="en-US" altLang="ko-KR" dirty="0"/>
              <a:t>VAE </a:t>
            </a:r>
            <a:r>
              <a:rPr lang="ko-KR" altLang="en-US" dirty="0"/>
              <a:t>학습 </a:t>
            </a:r>
            <a:r>
              <a:rPr lang="ko-KR" altLang="en-US" dirty="0" smtClean="0"/>
              <a:t>결과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GAN</a:t>
            </a:r>
            <a:r>
              <a:rPr lang="en-US" altLang="ko-KR" dirty="0"/>
              <a:t>, DCGAN</a:t>
            </a:r>
            <a:r>
              <a:rPr lang="ko-KR" altLang="en-US" dirty="0"/>
              <a:t>에서는 아직 </a:t>
            </a:r>
            <a:r>
              <a:rPr lang="ko-KR" altLang="en-US" dirty="0" smtClean="0"/>
              <a:t>좋은 결과를 </a:t>
            </a:r>
            <a:r>
              <a:rPr lang="ko-KR" altLang="en-US" dirty="0"/>
              <a:t>얻</a:t>
            </a:r>
            <a:r>
              <a:rPr lang="ko-KR" altLang="en-US" dirty="0" smtClean="0"/>
              <a:t>지 </a:t>
            </a:r>
            <a:r>
              <a:rPr lang="ko-KR" altLang="en-US" dirty="0"/>
              <a:t>못함</a:t>
            </a:r>
          </a:p>
        </p:txBody>
      </p:sp>
    </p:spTree>
    <p:extLst>
      <p:ext uri="{BB962C8B-B14F-4D97-AF65-F5344CB8AC3E}">
        <p14:creationId xmlns:p14="http://schemas.microsoft.com/office/powerpoint/2010/main" val="3865914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FTRL-proximal </a:t>
            </a:r>
            <a:r>
              <a:rPr lang="ko-KR" altLang="en-US" dirty="0" smtClean="0"/>
              <a:t>알고리즘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FTRL = Follow The Regularized Leader</a:t>
            </a:r>
          </a:p>
          <a:p>
            <a:r>
              <a:rPr lang="en-US" altLang="ko-KR" dirty="0" smtClean="0"/>
              <a:t>FTL : </a:t>
            </a:r>
            <a:r>
              <a:rPr lang="ko-KR" altLang="en-US" dirty="0" err="1" smtClean="0"/>
              <a:t>목적함수</a:t>
            </a:r>
            <a:r>
              <a:rPr lang="en-US" altLang="ko-KR" smtClean="0"/>
              <a:t>, </a:t>
            </a:r>
            <a:r>
              <a:rPr lang="ko-KR" altLang="en-US" dirty="0" smtClean="0"/>
              <a:t>첫번째 항</a:t>
            </a:r>
            <a:endParaRPr lang="en-US" altLang="ko-KR" dirty="0" smtClean="0"/>
          </a:p>
          <a:p>
            <a:r>
              <a:rPr lang="en-US" altLang="ko-KR" dirty="0" smtClean="0"/>
              <a:t>Proximal : </a:t>
            </a:r>
            <a:r>
              <a:rPr lang="ko-KR" altLang="en-US" dirty="0" smtClean="0"/>
              <a:t>업데이트가 지나치게 크지 않게 하기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두번째 항</a:t>
            </a:r>
            <a:endParaRPr lang="en-US" altLang="ko-KR" dirty="0" smtClean="0"/>
          </a:p>
          <a:p>
            <a:r>
              <a:rPr lang="en-US" altLang="ko-KR" dirty="0" smtClean="0"/>
              <a:t>Regularized : </a:t>
            </a:r>
            <a:r>
              <a:rPr lang="ko-KR" altLang="en-US" dirty="0" smtClean="0"/>
              <a:t>정규화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세번째 항</a:t>
            </a:r>
            <a:endParaRPr lang="ko-KR" alt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1529864" y="4572315"/>
            <a:ext cx="8588391" cy="1316675"/>
            <a:chOff x="2621280" y="4567825"/>
            <a:chExt cx="6735115" cy="923426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1280" y="4662460"/>
              <a:ext cx="6735115" cy="828791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8111498" y="4567825"/>
                  <a:ext cx="597401" cy="3345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25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2500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sz="25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sz="25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altLang="ko-KR" sz="2500" b="0" dirty="0" smtClean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11498" y="4567825"/>
                  <a:ext cx="597401" cy="33457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0618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내용 개체 틀 2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476" y="426849"/>
            <a:ext cx="6649047" cy="5966173"/>
          </a:xfrm>
        </p:spPr>
      </p:pic>
      <p:cxnSp>
        <p:nvCxnSpPr>
          <p:cNvPr id="6" name="직선 화살표 연결선 5"/>
          <p:cNvCxnSpPr/>
          <p:nvPr/>
        </p:nvCxnSpPr>
        <p:spPr>
          <a:xfrm flipH="1" flipV="1">
            <a:off x="5209614" y="4679576"/>
            <a:ext cx="1145468" cy="1123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모서리가 둥근 직사각형 7"/>
          <p:cNvSpPr/>
          <p:nvPr/>
        </p:nvSpPr>
        <p:spPr>
          <a:xfrm>
            <a:off x="3524250" y="4558552"/>
            <a:ext cx="1685364" cy="2420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768787" y="5788395"/>
            <a:ext cx="4025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학습할 신경망의 </a:t>
            </a:r>
            <a:r>
              <a:rPr lang="ko-KR" altLang="en-US" dirty="0" err="1" smtClean="0"/>
              <a:t>그래디언트를</a:t>
            </a:r>
            <a:r>
              <a:rPr lang="ko-KR" altLang="en-US" dirty="0" smtClean="0"/>
              <a:t> 이용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403914" y="2922956"/>
                <a:ext cx="4796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altLang="ko-KR" b="0" dirty="0" smtClean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3914" y="2922956"/>
                <a:ext cx="479611" cy="369332"/>
              </a:xfrm>
              <a:prstGeom prst="rect">
                <a:avLst/>
              </a:prstGeom>
              <a:blipFill>
                <a:blip r:embed="rId3"/>
                <a:stretch>
                  <a:fillRect r="-1282" b="-16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8747238" y="2553624"/>
                <a:ext cx="4796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altLang="ko-KR" b="0" dirty="0" smtClean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7238" y="2553624"/>
                <a:ext cx="479611" cy="369332"/>
              </a:xfrm>
              <a:prstGeom prst="rect">
                <a:avLst/>
              </a:prstGeom>
              <a:blipFill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697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VAE </a:t>
            </a:r>
            <a:r>
              <a:rPr lang="ko-KR" altLang="en-US" dirty="0" smtClean="0"/>
              <a:t>구조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52" y="1825625"/>
            <a:ext cx="9324295" cy="435133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8" name="타원형 설명선 7"/>
          <p:cNvSpPr/>
          <p:nvPr/>
        </p:nvSpPr>
        <p:spPr>
          <a:xfrm>
            <a:off x="6350799" y="1701166"/>
            <a:ext cx="1344930" cy="857840"/>
          </a:xfrm>
          <a:prstGeom prst="wedgeEllipseCallout">
            <a:avLst/>
          </a:prstGeom>
          <a:noFill/>
          <a:scene3d>
            <a:camera prst="orthographicFront">
              <a:rot lat="20099998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>
                <a:solidFill>
                  <a:schemeClr val="tx1"/>
                </a:solidFill>
              </a:rPr>
              <a:t>50</a:t>
            </a:r>
            <a:r>
              <a:rPr lang="ko-KR" altLang="en-US" dirty="0" smtClean="0">
                <a:solidFill>
                  <a:schemeClr val="tx1"/>
                </a:solidFill>
              </a:rPr>
              <a:t>차원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083752" y="4926330"/>
            <a:ext cx="1625907" cy="514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FC+sigmoid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520440" y="2708910"/>
            <a:ext cx="1577340" cy="514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FC+ReLU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675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VAE </a:t>
            </a:r>
            <a:r>
              <a:rPr lang="ko-KR" altLang="en-US" dirty="0" smtClean="0"/>
              <a:t>학습 결과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표 4">
                <a:extLst>
                  <a:ext uri="{FF2B5EF4-FFF2-40B4-BE49-F238E27FC236}">
                    <a16:creationId xmlns:a16="http://schemas.microsoft.com/office/drawing/2014/main" id="{A9074119-EDB5-4524-8AA7-7A877853EEE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98861977"/>
                  </p:ext>
                </p:extLst>
              </p:nvPr>
            </p:nvGraphicFramePr>
            <p:xfrm>
              <a:off x="994410" y="1587301"/>
              <a:ext cx="10039351" cy="46572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33550">
                      <a:extLst>
                        <a:ext uri="{9D8B030D-6E8A-4147-A177-3AD203B41FA5}">
                          <a16:colId xmlns:a16="http://schemas.microsoft.com/office/drawing/2014/main" val="1913688088"/>
                        </a:ext>
                      </a:extLst>
                    </a:gridCol>
                    <a:gridCol w="1733550">
                      <a:extLst>
                        <a:ext uri="{9D8B030D-6E8A-4147-A177-3AD203B41FA5}">
                          <a16:colId xmlns:a16="http://schemas.microsoft.com/office/drawing/2014/main" val="748890437"/>
                        </a:ext>
                      </a:extLst>
                    </a:gridCol>
                    <a:gridCol w="1574426">
                      <a:extLst>
                        <a:ext uri="{9D8B030D-6E8A-4147-A177-3AD203B41FA5}">
                          <a16:colId xmlns:a16="http://schemas.microsoft.com/office/drawing/2014/main" val="4027670073"/>
                        </a:ext>
                      </a:extLst>
                    </a:gridCol>
                    <a:gridCol w="2545977">
                      <a:extLst>
                        <a:ext uri="{9D8B030D-6E8A-4147-A177-3AD203B41FA5}">
                          <a16:colId xmlns:a16="http://schemas.microsoft.com/office/drawing/2014/main" val="1911590746"/>
                        </a:ext>
                      </a:extLst>
                    </a:gridCol>
                    <a:gridCol w="1225924">
                      <a:extLst>
                        <a:ext uri="{9D8B030D-6E8A-4147-A177-3AD203B41FA5}">
                          <a16:colId xmlns:a16="http://schemas.microsoft.com/office/drawing/2014/main" val="1444229453"/>
                        </a:ext>
                      </a:extLst>
                    </a:gridCol>
                    <a:gridCol w="1225924">
                      <a:extLst>
                        <a:ext uri="{9D8B030D-6E8A-4147-A177-3AD203B41FA5}">
                          <a16:colId xmlns:a16="http://schemas.microsoft.com/office/drawing/2014/main" val="2840850124"/>
                        </a:ext>
                      </a:extLst>
                    </a:gridCol>
                  </a:tblGrid>
                  <a:tr h="423390">
                    <a:tc grid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dirty="0"/>
                            <a:t>최적화 방법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dirty="0" err="1"/>
                            <a:t>학습률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dirty="0"/>
                            <a:t>손실함수 값</a:t>
                          </a:r>
                        </a:p>
                      </a:txBody>
                      <a:tcPr anchor="ctr"/>
                    </a:tc>
                    <a:tc rowSpan="3" grid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</a:t>
                          </a:r>
                          <a:r>
                            <a:rPr lang="ko-KR" altLang="en-US" dirty="0"/>
                            <a:t>인 가중치 비율</a:t>
                          </a:r>
                          <a:r>
                            <a:rPr lang="en-US" altLang="ko-KR" dirty="0"/>
                            <a:t>(%)</a:t>
                          </a:r>
                          <a:endParaRPr lang="ko-KR" altLang="en-US" dirty="0"/>
                        </a:p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chemeClr val="bg1"/>
                              </a:solidFill>
                            </a:rPr>
                            <a:t>(=Sparsity)</a:t>
                          </a:r>
                          <a:endParaRPr lang="ko-KR" alt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tc rowSpan="3"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055517"/>
                      </a:ext>
                    </a:extLst>
                  </a:tr>
                  <a:tr h="42339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Adam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 xmlns:m="http://schemas.openxmlformats.org/officeDocument/2006/math">
                              <m:r>
                                <a:rPr lang="ko-KR" altLang="en-US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altLang="ko-KR" dirty="0" smtClean="0"/>
                            <a:t>=(0.5, 0.999</a:t>
                          </a:r>
                          <a:r>
                            <a:rPr lang="en-US" altLang="ko-KR" dirty="0" smtClean="0"/>
                            <a:t>)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0.0002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20375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 gridSpan="2"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 hMerge="1"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3046763"/>
                      </a:ext>
                    </a:extLst>
                  </a:tr>
                  <a:tr h="423390">
                    <a:tc rowSpan="3" grid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SGD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 rowSpan="3" h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58293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 gridSpan="2"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 hMerge="1"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217993"/>
                      </a:ext>
                    </a:extLst>
                  </a:tr>
                  <a:tr h="423390">
                    <a:tc gridSpan="2"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 hMerge="1"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0.01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28797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err="1" smtClean="0">
                              <a:solidFill>
                                <a:schemeClr val="bg1"/>
                              </a:solidFill>
                            </a:rPr>
                            <a:t>Enc</a:t>
                          </a:r>
                          <a:endParaRPr lang="ko-KR" alt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chemeClr val="bg1"/>
                              </a:solidFill>
                            </a:rPr>
                            <a:t>Dec</a:t>
                          </a:r>
                          <a:endParaRPr lang="ko-KR" alt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3863152"/>
                      </a:ext>
                    </a:extLst>
                  </a:tr>
                  <a:tr h="423390">
                    <a:tc gridSpan="2"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 hMerge="1"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0.001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26129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8807683"/>
                      </a:ext>
                    </a:extLst>
                  </a:tr>
                  <a:tr h="423390">
                    <a:tc rowSpan="6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FTRL</a:t>
                          </a:r>
                        </a:p>
                      </a:txBody>
                      <a:tcPr anchor="ctr"/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b="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dirty="0" smtClean="0"/>
                            <a:t>=0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23226</a:t>
                          </a:r>
                          <a:endParaRPr lang="en-US" altLang="ko-K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37.1</a:t>
                          </a:r>
                          <a:endParaRPr lang="en-US" altLang="ko-K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</a:t>
                          </a:r>
                          <a:endParaRPr lang="en-US" altLang="ko-K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86443757"/>
                      </a:ext>
                    </a:extLst>
                  </a:tr>
                  <a:tr h="42339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0.01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22028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32.4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48078357"/>
                      </a:ext>
                    </a:extLst>
                  </a:tr>
                  <a:tr h="42339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0.001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29341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22.5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46656574"/>
                      </a:ext>
                    </a:extLst>
                  </a:tr>
                  <a:tr h="42339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dirty="0"/>
                        </a:p>
                      </a:txBody>
                      <a:tcPr anchor="ctr"/>
                    </a:tc>
                    <a:tc rowSpan="3"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b="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dirty="0" smtClean="0"/>
                            <a:t>=0.1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23037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96.4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87.1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34729965"/>
                      </a:ext>
                    </a:extLst>
                  </a:tr>
                  <a:tr h="42339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0.01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21971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87.0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54.0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03817507"/>
                      </a:ext>
                    </a:extLst>
                  </a:tr>
                  <a:tr h="42339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0.001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29244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83.6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20.1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987608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표 4">
                <a:extLst>
                  <a:ext uri="{FF2B5EF4-FFF2-40B4-BE49-F238E27FC236}">
                    <a16:creationId xmlns:a16="http://schemas.microsoft.com/office/drawing/2014/main" id="{A9074119-EDB5-4524-8AA7-7A877853EEE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98861977"/>
                  </p:ext>
                </p:extLst>
              </p:nvPr>
            </p:nvGraphicFramePr>
            <p:xfrm>
              <a:off x="994410" y="1587301"/>
              <a:ext cx="10039351" cy="46572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33550">
                      <a:extLst>
                        <a:ext uri="{9D8B030D-6E8A-4147-A177-3AD203B41FA5}">
                          <a16:colId xmlns:a16="http://schemas.microsoft.com/office/drawing/2014/main" val="1913688088"/>
                        </a:ext>
                      </a:extLst>
                    </a:gridCol>
                    <a:gridCol w="1733550">
                      <a:extLst>
                        <a:ext uri="{9D8B030D-6E8A-4147-A177-3AD203B41FA5}">
                          <a16:colId xmlns:a16="http://schemas.microsoft.com/office/drawing/2014/main" val="748890437"/>
                        </a:ext>
                      </a:extLst>
                    </a:gridCol>
                    <a:gridCol w="1574426">
                      <a:extLst>
                        <a:ext uri="{9D8B030D-6E8A-4147-A177-3AD203B41FA5}">
                          <a16:colId xmlns:a16="http://schemas.microsoft.com/office/drawing/2014/main" val="4027670073"/>
                        </a:ext>
                      </a:extLst>
                    </a:gridCol>
                    <a:gridCol w="2545977">
                      <a:extLst>
                        <a:ext uri="{9D8B030D-6E8A-4147-A177-3AD203B41FA5}">
                          <a16:colId xmlns:a16="http://schemas.microsoft.com/office/drawing/2014/main" val="1911590746"/>
                        </a:ext>
                      </a:extLst>
                    </a:gridCol>
                    <a:gridCol w="1225924">
                      <a:extLst>
                        <a:ext uri="{9D8B030D-6E8A-4147-A177-3AD203B41FA5}">
                          <a16:colId xmlns:a16="http://schemas.microsoft.com/office/drawing/2014/main" val="1444229453"/>
                        </a:ext>
                      </a:extLst>
                    </a:gridCol>
                    <a:gridCol w="1225924">
                      <a:extLst>
                        <a:ext uri="{9D8B030D-6E8A-4147-A177-3AD203B41FA5}">
                          <a16:colId xmlns:a16="http://schemas.microsoft.com/office/drawing/2014/main" val="2840850124"/>
                        </a:ext>
                      </a:extLst>
                    </a:gridCol>
                  </a:tblGrid>
                  <a:tr h="423390">
                    <a:tc grid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dirty="0"/>
                            <a:t>최적화 방법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dirty="0" err="1"/>
                            <a:t>학습률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dirty="0"/>
                            <a:t>손실함수 값</a:t>
                          </a:r>
                        </a:p>
                      </a:txBody>
                      <a:tcPr anchor="ctr"/>
                    </a:tc>
                    <a:tc rowSpan="3" grid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</a:t>
                          </a:r>
                          <a:r>
                            <a:rPr lang="ko-KR" altLang="en-US" dirty="0"/>
                            <a:t>인 가중치 비율</a:t>
                          </a:r>
                          <a:r>
                            <a:rPr lang="en-US" altLang="ko-KR" dirty="0"/>
                            <a:t>(%)</a:t>
                          </a:r>
                          <a:endParaRPr lang="ko-KR" altLang="en-US" dirty="0"/>
                        </a:p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chemeClr val="bg1"/>
                              </a:solidFill>
                            </a:rPr>
                            <a:t>(=Sparsity)</a:t>
                          </a:r>
                          <a:endParaRPr lang="ko-KR" alt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/>
                    </a:tc>
                    <a:tc rowSpan="3"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055517"/>
                      </a:ext>
                    </a:extLst>
                  </a:tr>
                  <a:tr h="42339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Adam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704" t="-102899" r="-381338" b="-9231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0.0002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20375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 gridSpan="2"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 hMerge="1"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3046763"/>
                      </a:ext>
                    </a:extLst>
                  </a:tr>
                  <a:tr h="423390">
                    <a:tc rowSpan="3" grid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SGD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 rowSpan="3" h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58293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 gridSpan="2"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 hMerge="1"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9217993"/>
                      </a:ext>
                    </a:extLst>
                  </a:tr>
                  <a:tr h="423390">
                    <a:tc gridSpan="2"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 hMerge="1"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0.01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28797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err="1" smtClean="0">
                              <a:solidFill>
                                <a:schemeClr val="bg1"/>
                              </a:solidFill>
                            </a:rPr>
                            <a:t>Enc</a:t>
                          </a:r>
                          <a:endParaRPr lang="ko-KR" alt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>
                              <a:solidFill>
                                <a:schemeClr val="bg1"/>
                              </a:solidFill>
                            </a:rPr>
                            <a:t>Dec</a:t>
                          </a:r>
                          <a:endParaRPr lang="ko-KR" alt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3863152"/>
                      </a:ext>
                    </a:extLst>
                  </a:tr>
                  <a:tr h="423390">
                    <a:tc gridSpan="2"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 hMerge="1"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0.001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26129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8807683"/>
                      </a:ext>
                    </a:extLst>
                  </a:tr>
                  <a:tr h="423390">
                    <a:tc rowSpan="6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FTRL</a:t>
                          </a:r>
                        </a:p>
                      </a:txBody>
                      <a:tcPr anchor="ctr"/>
                    </a:tc>
                    <a:tc rowSpan="3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704" t="-167788" r="-381338" b="-105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23226</a:t>
                          </a:r>
                          <a:endParaRPr lang="en-US" altLang="ko-K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37.1</a:t>
                          </a:r>
                          <a:endParaRPr lang="en-US" altLang="ko-K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</a:t>
                          </a:r>
                          <a:endParaRPr lang="en-US" altLang="ko-K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86443757"/>
                      </a:ext>
                    </a:extLst>
                  </a:tr>
                  <a:tr h="42339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0.01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22028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32.4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48078357"/>
                      </a:ext>
                    </a:extLst>
                  </a:tr>
                  <a:tr h="42339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0.001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29341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22.5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46656574"/>
                      </a:ext>
                    </a:extLst>
                  </a:tr>
                  <a:tr h="42339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dirty="0"/>
                        </a:p>
                      </a:txBody>
                      <a:tcPr anchor="ctr"/>
                    </a:tc>
                    <a:tc rowSpan="3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704" t="-266507" r="-381338" b="-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23037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96.4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87.1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34729965"/>
                      </a:ext>
                    </a:extLst>
                  </a:tr>
                  <a:tr h="42339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0.01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21971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87.0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54.0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03817507"/>
                      </a:ext>
                    </a:extLst>
                  </a:tr>
                  <a:tr h="42339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ko-KR" dirty="0"/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/>
                            <a:t>0.001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29244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83.6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20.1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9987608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4628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59" y="1211839"/>
            <a:ext cx="9699318" cy="5556606"/>
          </a:xfrm>
          <a:prstGeom prst="rect">
            <a:avLst/>
          </a:prstGeom>
        </p:spPr>
      </p:pic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C8B3DA79-3529-4C49-BB4A-244FD71DCB26}"/>
              </a:ext>
            </a:extLst>
          </p:cNvPr>
          <p:cNvCxnSpPr/>
          <p:nvPr/>
        </p:nvCxnSpPr>
        <p:spPr>
          <a:xfrm>
            <a:off x="2051824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EDA9618F-BE70-443E-B2D4-D22E20AC66AE}"/>
              </a:ext>
            </a:extLst>
          </p:cNvPr>
          <p:cNvCxnSpPr/>
          <p:nvPr/>
        </p:nvCxnSpPr>
        <p:spPr>
          <a:xfrm>
            <a:off x="291046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FC682CE5-AF07-4905-8688-06F1FAE3C384}"/>
              </a:ext>
            </a:extLst>
          </p:cNvPr>
          <p:cNvCxnSpPr/>
          <p:nvPr/>
        </p:nvCxnSpPr>
        <p:spPr>
          <a:xfrm>
            <a:off x="5531004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24F88BB0-DEFA-4AFD-A26E-1EA6BC297D67}"/>
              </a:ext>
            </a:extLst>
          </p:cNvPr>
          <p:cNvCxnSpPr>
            <a:cxnSpLocks/>
          </p:cNvCxnSpPr>
          <p:nvPr/>
        </p:nvCxnSpPr>
        <p:spPr>
          <a:xfrm>
            <a:off x="8129239" y="398528"/>
            <a:ext cx="0" cy="6459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2EC5F23-6123-4F4B-B5A1-B15A62C5BD1E}"/>
              </a:ext>
            </a:extLst>
          </p:cNvPr>
          <p:cNvSpPr txBox="1"/>
          <p:nvPr/>
        </p:nvSpPr>
        <p:spPr>
          <a:xfrm>
            <a:off x="1343732" y="345688"/>
            <a:ext cx="914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원본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8E7C97-2B18-4EDA-B6BC-BD5A2285B75E}"/>
              </a:ext>
            </a:extLst>
          </p:cNvPr>
          <p:cNvSpPr txBox="1"/>
          <p:nvPr/>
        </p:nvSpPr>
        <p:spPr>
          <a:xfrm>
            <a:off x="2085280" y="345688"/>
            <a:ext cx="880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Adam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C35D59-0435-4247-AE47-53B86879C50B}"/>
              </a:ext>
            </a:extLst>
          </p:cNvPr>
          <p:cNvSpPr txBox="1"/>
          <p:nvPr/>
        </p:nvSpPr>
        <p:spPr>
          <a:xfrm>
            <a:off x="3880625" y="345688"/>
            <a:ext cx="126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SGD</a:t>
            </a:r>
            <a:endParaRPr lang="ko-KR" alt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530FE3-4BA4-428E-BE4F-AC2E1EC4F3B2}"/>
              </a:ext>
            </a:extLst>
          </p:cNvPr>
          <p:cNvSpPr txBox="1"/>
          <p:nvPr/>
        </p:nvSpPr>
        <p:spPr>
          <a:xfrm>
            <a:off x="3094472" y="882521"/>
            <a:ext cx="76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0.1</a:t>
            </a:r>
            <a:endParaRPr lang="ko-KR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2EA26F-264E-4F3C-854B-350C941F0E0F}"/>
              </a:ext>
            </a:extLst>
          </p:cNvPr>
          <p:cNvSpPr txBox="1"/>
          <p:nvPr/>
        </p:nvSpPr>
        <p:spPr>
          <a:xfrm>
            <a:off x="3883426" y="872944"/>
            <a:ext cx="69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0.01</a:t>
            </a:r>
            <a:endParaRPr lang="ko-KR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6B7EAE-50AE-4E39-9409-11F215A573D6}"/>
              </a:ext>
            </a:extLst>
          </p:cNvPr>
          <p:cNvSpPr txBox="1"/>
          <p:nvPr/>
        </p:nvSpPr>
        <p:spPr>
          <a:xfrm>
            <a:off x="4705818" y="882521"/>
            <a:ext cx="76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0.001</a:t>
            </a:r>
            <a:endParaRPr lang="ko-KR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49689F8-691A-4CA0-932B-997E4977598B}"/>
              </a:ext>
            </a:extLst>
          </p:cNvPr>
          <p:cNvSpPr txBox="1"/>
          <p:nvPr/>
        </p:nvSpPr>
        <p:spPr>
          <a:xfrm>
            <a:off x="788954" y="882521"/>
            <a:ext cx="496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/>
              <a:t>lr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4381F5-4542-4AC2-8F2C-C5CC933CE9B7}"/>
              </a:ext>
            </a:extLst>
          </p:cNvPr>
          <p:cNvSpPr txBox="1"/>
          <p:nvPr/>
        </p:nvSpPr>
        <p:spPr>
          <a:xfrm>
            <a:off x="2032311" y="872944"/>
            <a:ext cx="900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0.0002</a:t>
            </a:r>
            <a:endParaRPr lang="ko-KR" alt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8BBC1B-A444-46F5-8FB0-5F8844BE35AB}"/>
              </a:ext>
            </a:extLst>
          </p:cNvPr>
          <p:cNvSpPr txBox="1"/>
          <p:nvPr/>
        </p:nvSpPr>
        <p:spPr>
          <a:xfrm>
            <a:off x="7775057" y="16370"/>
            <a:ext cx="825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FTRL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8C99BC6-5BC2-479E-9DF9-3F16FA39FA55}"/>
                  </a:ext>
                </a:extLst>
              </p:cNvPr>
              <p:cNvSpPr txBox="1"/>
              <p:nvPr/>
            </p:nvSpPr>
            <p:spPr>
              <a:xfrm>
                <a:off x="6400746" y="345688"/>
                <a:ext cx="7155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dirty="0"/>
                  <a:t>=0</a:t>
                </a:r>
                <a:endParaRPr lang="ko-KR" altLang="en-US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8C99BC6-5BC2-479E-9DF9-3F16FA39F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746" y="345688"/>
                <a:ext cx="715537" cy="369332"/>
              </a:xfrm>
              <a:prstGeom prst="rect">
                <a:avLst/>
              </a:prstGeom>
              <a:blipFill>
                <a:blip r:embed="rId3"/>
                <a:stretch>
                  <a:fillRect t="-10000" r="-4274" b="-26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1EB9CD2-39D7-4533-93C5-65A74ACAB101}"/>
                  </a:ext>
                </a:extLst>
              </p:cNvPr>
              <p:cNvSpPr txBox="1"/>
              <p:nvPr/>
            </p:nvSpPr>
            <p:spPr>
              <a:xfrm>
                <a:off x="8998981" y="345688"/>
                <a:ext cx="9312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dirty="0"/>
                  <a:t>=0.1</a:t>
                </a:r>
                <a:endParaRPr lang="ko-KR" altLang="en-US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1EB9CD2-39D7-4533-93C5-65A74ACAB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8981" y="345688"/>
                <a:ext cx="931242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B795B155-2294-4D95-B0E8-EF68CB28F9E0}"/>
              </a:ext>
            </a:extLst>
          </p:cNvPr>
          <p:cNvSpPr txBox="1"/>
          <p:nvPr/>
        </p:nvSpPr>
        <p:spPr>
          <a:xfrm>
            <a:off x="5656449" y="882521"/>
            <a:ext cx="76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0.1</a:t>
            </a:r>
            <a:endParaRPr lang="ko-KR" alt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EE08C5-E382-430D-A66B-7F7A2CEA8E2F}"/>
              </a:ext>
            </a:extLst>
          </p:cNvPr>
          <p:cNvSpPr txBox="1"/>
          <p:nvPr/>
        </p:nvSpPr>
        <p:spPr>
          <a:xfrm>
            <a:off x="6445403" y="872944"/>
            <a:ext cx="69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0.01</a:t>
            </a:r>
            <a:endParaRPr lang="ko-KR" alt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445FEC4-AB35-493C-A7BD-020FA16C48CC}"/>
              </a:ext>
            </a:extLst>
          </p:cNvPr>
          <p:cNvSpPr txBox="1"/>
          <p:nvPr/>
        </p:nvSpPr>
        <p:spPr>
          <a:xfrm>
            <a:off x="7267795" y="882521"/>
            <a:ext cx="76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0.001</a:t>
            </a:r>
            <a:endParaRPr lang="ko-KR" alt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774AAE7-1A70-4B2D-970C-C28853149228}"/>
              </a:ext>
            </a:extLst>
          </p:cNvPr>
          <p:cNvSpPr txBox="1"/>
          <p:nvPr/>
        </p:nvSpPr>
        <p:spPr>
          <a:xfrm>
            <a:off x="8327175" y="882521"/>
            <a:ext cx="76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0.1</a:t>
            </a:r>
            <a:endParaRPr lang="ko-KR" alt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3E1D71D-B0ED-4C6E-912B-04D75FA22EEC}"/>
              </a:ext>
            </a:extLst>
          </p:cNvPr>
          <p:cNvSpPr txBox="1"/>
          <p:nvPr/>
        </p:nvSpPr>
        <p:spPr>
          <a:xfrm>
            <a:off x="9116129" y="872944"/>
            <a:ext cx="69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0.01</a:t>
            </a:r>
            <a:endParaRPr lang="ko-KR" alt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0587824-77C5-4C91-A891-DBB309ABCE28}"/>
              </a:ext>
            </a:extLst>
          </p:cNvPr>
          <p:cNvSpPr txBox="1"/>
          <p:nvPr/>
        </p:nvSpPr>
        <p:spPr>
          <a:xfrm>
            <a:off x="9938521" y="882521"/>
            <a:ext cx="76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0.001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301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앞으로의 계획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더 </a:t>
            </a:r>
            <a:r>
              <a:rPr lang="ko-KR" altLang="en-US" dirty="0" smtClean="0"/>
              <a:t>복잡한</a:t>
            </a:r>
            <a:r>
              <a:rPr lang="ko-KR" altLang="en-US" dirty="0" smtClean="0"/>
              <a:t> </a:t>
            </a:r>
            <a:r>
              <a:rPr lang="en-US" altLang="ko-KR" dirty="0" smtClean="0"/>
              <a:t>VAE </a:t>
            </a:r>
            <a:r>
              <a:rPr lang="ko-KR" altLang="en-US" dirty="0" smtClean="0"/>
              <a:t>및 다양한 </a:t>
            </a:r>
            <a:r>
              <a:rPr lang="en-US" altLang="ko-KR" dirty="0" smtClean="0"/>
              <a:t>GAN</a:t>
            </a:r>
            <a:r>
              <a:rPr lang="ko-KR" altLang="en-US" dirty="0" smtClean="0"/>
              <a:t>류 모형에 </a:t>
            </a:r>
            <a:r>
              <a:rPr lang="en-US" altLang="ko-KR" dirty="0" smtClean="0"/>
              <a:t>FTRL </a:t>
            </a:r>
            <a:r>
              <a:rPr lang="ko-KR" altLang="en-US" dirty="0" smtClean="0"/>
              <a:t>알고리즘 </a:t>
            </a:r>
            <a:r>
              <a:rPr lang="ko-KR" altLang="en-US" dirty="0" smtClean="0"/>
              <a:t>적용</a:t>
            </a:r>
            <a:endParaRPr lang="en-US" altLang="ko-KR" dirty="0"/>
          </a:p>
          <a:p>
            <a:r>
              <a:rPr lang="en-US" altLang="ko-KR" dirty="0" smtClean="0"/>
              <a:t>Song </a:t>
            </a:r>
            <a:r>
              <a:rPr lang="en-US" altLang="ko-KR" dirty="0" smtClean="0"/>
              <a:t>Han </a:t>
            </a:r>
            <a:r>
              <a:rPr lang="ko-KR" altLang="en-US" dirty="0" smtClean="0"/>
              <a:t>등 </a:t>
            </a:r>
            <a:r>
              <a:rPr lang="ko-KR" altLang="en-US" dirty="0" smtClean="0"/>
              <a:t>다른 알고리즘 </a:t>
            </a:r>
            <a:r>
              <a:rPr lang="ko-KR" altLang="en-US" dirty="0" err="1" smtClean="0"/>
              <a:t>적용해보기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2692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155</Words>
  <Application>Microsoft Office PowerPoint</Application>
  <PresentationFormat>와이드스크린</PresentationFormat>
  <Paragraphs>82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Arial</vt:lpstr>
      <vt:lpstr>Cambria Math</vt:lpstr>
      <vt:lpstr>Office 테마</vt:lpstr>
      <vt:lpstr>PowerPoint 프레젠테이션</vt:lpstr>
      <vt:lpstr>FTRL-proximal 알고리즘</vt:lpstr>
      <vt:lpstr>PowerPoint 프레젠테이션</vt:lpstr>
      <vt:lpstr>VAE 구조</vt:lpstr>
      <vt:lpstr>VAE 학습 결과</vt:lpstr>
      <vt:lpstr>PowerPoint 프레젠테이션</vt:lpstr>
      <vt:lpstr>앞으로의 계획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상엽 이</dc:creator>
  <cp:lastModifiedBy>User</cp:lastModifiedBy>
  <cp:revision>77</cp:revision>
  <cp:lastPrinted>2019-09-09T08:19:15Z</cp:lastPrinted>
  <dcterms:created xsi:type="dcterms:W3CDTF">2019-09-08T14:24:47Z</dcterms:created>
  <dcterms:modified xsi:type="dcterms:W3CDTF">2019-09-09T08:49:57Z</dcterms:modified>
</cp:coreProperties>
</file>